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15635817261973E-2"/>
          <c:y val="0.14184625510590076"/>
          <c:w val="0.95080499448438516"/>
          <c:h val="0.691292885085001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302</c:v>
                </c:pt>
                <c:pt idx="1">
                  <c:v>256</c:v>
                </c:pt>
                <c:pt idx="2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131</c:v>
                </c:pt>
                <c:pt idx="1">
                  <c:v>136</c:v>
                </c:pt>
                <c:pt idx="2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11</c:v>
                </c:pt>
                <c:pt idx="1">
                  <c:v>13</c:v>
                </c:pt>
                <c:pt idx="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255</c:v>
                </c:pt>
                <c:pt idx="1">
                  <c:v>231</c:v>
                </c:pt>
                <c:pt idx="2">
                  <c:v>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170</c:v>
                </c:pt>
                <c:pt idx="1">
                  <c:v>157</c:v>
                </c:pt>
                <c:pt idx="2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16</c:v>
                </c:pt>
                <c:pt idx="1">
                  <c:v>27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282</c:v>
                </c:pt>
                <c:pt idx="1">
                  <c:v>262</c:v>
                </c:pt>
                <c:pt idx="2">
                  <c:v>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146</c:v>
                </c:pt>
                <c:pt idx="1">
                  <c:v>130</c:v>
                </c:pt>
                <c:pt idx="2">
                  <c:v>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15</c:v>
                </c:pt>
                <c:pt idx="1">
                  <c:v>23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4</c:v>
                </c:pt>
                <c:pt idx="1">
                  <c:v>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234908136482932E-2"/>
          <c:y val="3.0076725825481723E-2"/>
          <c:w val="0.94348006770892767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263</c:v>
                </c:pt>
                <c:pt idx="1">
                  <c:v>234</c:v>
                </c:pt>
                <c:pt idx="2">
                  <c:v>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154</c:v>
                </c:pt>
                <c:pt idx="1">
                  <c:v>151</c:v>
                </c:pt>
                <c:pt idx="2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23</c:v>
                </c:pt>
                <c:pt idx="1">
                  <c:v>24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218</c:v>
                </c:pt>
                <c:pt idx="1">
                  <c:v>180</c:v>
                </c:pt>
                <c:pt idx="2">
                  <c:v>171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177</c:v>
                </c:pt>
                <c:pt idx="1">
                  <c:v>186</c:v>
                </c:pt>
                <c:pt idx="2">
                  <c:v>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40</c:v>
                </c:pt>
                <c:pt idx="1">
                  <c:v>39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12</c:v>
                </c:pt>
                <c:pt idx="1">
                  <c:v>19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858096542280042E-2"/>
          <c:y val="3.0076725825481723E-2"/>
          <c:w val="0.94348006770892767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218</c:v>
                </c:pt>
                <c:pt idx="1">
                  <c:v>180</c:v>
                </c:pt>
                <c:pt idx="2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177</c:v>
                </c:pt>
                <c:pt idx="1">
                  <c:v>186</c:v>
                </c:pt>
                <c:pt idx="2">
                  <c:v>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40</c:v>
                </c:pt>
                <c:pt idx="1">
                  <c:v>39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12</c:v>
                </c:pt>
                <c:pt idx="1">
                  <c:v>19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242</c:v>
                </c:pt>
                <c:pt idx="1">
                  <c:v>174</c:v>
                </c:pt>
                <c:pt idx="2">
                  <c:v>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155</c:v>
                </c:pt>
                <c:pt idx="1">
                  <c:v>184</c:v>
                </c:pt>
                <c:pt idx="2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35</c:v>
                </c:pt>
                <c:pt idx="1">
                  <c:v>41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15</c:v>
                </c:pt>
                <c:pt idx="1">
                  <c:v>17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183</c:v>
                </c:pt>
                <c:pt idx="1">
                  <c:v>153</c:v>
                </c:pt>
                <c:pt idx="2">
                  <c:v>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206</c:v>
                </c:pt>
                <c:pt idx="1">
                  <c:v>196</c:v>
                </c:pt>
                <c:pt idx="2">
                  <c:v>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41</c:v>
                </c:pt>
                <c:pt idx="1">
                  <c:v>53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18</c:v>
                </c:pt>
                <c:pt idx="1">
                  <c:v>16</c:v>
                </c:pt>
                <c:pt idx="2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5650367073681003E-2"/>
          <c:y val="3.5914010816902757E-2"/>
          <c:w val="0.94348006770892767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297</c:v>
                </c:pt>
                <c:pt idx="1">
                  <c:v>269</c:v>
                </c:pt>
                <c:pt idx="2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127</c:v>
                </c:pt>
                <c:pt idx="1">
                  <c:v>121</c:v>
                </c:pt>
                <c:pt idx="2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18</c:v>
                </c:pt>
                <c:pt idx="1">
                  <c:v>18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19626079348777E-2"/>
          <c:y val="0.15699012378688978"/>
          <c:w val="0.97342995169082125"/>
          <c:h val="0.68093562484667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294</c:v>
                </c:pt>
                <c:pt idx="1">
                  <c:v>266</c:v>
                </c:pt>
                <c:pt idx="2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136</c:v>
                </c:pt>
                <c:pt idx="1">
                  <c:v>130</c:v>
                </c:pt>
                <c:pt idx="2">
                  <c:v>142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9</c:v>
                </c:pt>
                <c:pt idx="1">
                  <c:v>14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041119860017498"/>
          <c:y val="0.91692394385359166"/>
          <c:w val="0.53917760279964999"/>
          <c:h val="5.10733295274441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343</c:v>
                </c:pt>
                <c:pt idx="1">
                  <c:v>306</c:v>
                </c:pt>
                <c:pt idx="2">
                  <c:v>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91</c:v>
                </c:pt>
                <c:pt idx="1">
                  <c:v>93</c:v>
                </c:pt>
                <c:pt idx="2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277</c:v>
                </c:pt>
                <c:pt idx="1">
                  <c:v>239</c:v>
                </c:pt>
                <c:pt idx="2">
                  <c:v>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143</c:v>
                </c:pt>
                <c:pt idx="1">
                  <c:v>143</c:v>
                </c:pt>
                <c:pt idx="2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16</c:v>
                </c:pt>
                <c:pt idx="1">
                  <c:v>29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8</c:v>
                </c:pt>
                <c:pt idx="1">
                  <c:v>5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309</c:v>
                </c:pt>
                <c:pt idx="1">
                  <c:v>277</c:v>
                </c:pt>
                <c:pt idx="2">
                  <c:v>265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122</c:v>
                </c:pt>
                <c:pt idx="1">
                  <c:v>117</c:v>
                </c:pt>
                <c:pt idx="2">
                  <c:v>113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1</c:v>
                </c:pt>
                <c:pt idx="1">
                  <c:v>5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318</c:v>
                </c:pt>
                <c:pt idx="1">
                  <c:v>290</c:v>
                </c:pt>
                <c:pt idx="2">
                  <c:v>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124</c:v>
                </c:pt>
                <c:pt idx="1">
                  <c:v>110</c:v>
                </c:pt>
                <c:pt idx="2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5</c:v>
                </c:pt>
                <c:pt idx="1">
                  <c:v>11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2735554794781E-2"/>
          <c:y val="3.0076725825481723E-2"/>
          <c:w val="0.94348006770892767"/>
          <c:h val="0.803062414365420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341</c:v>
                </c:pt>
                <c:pt idx="1">
                  <c:v>314</c:v>
                </c:pt>
                <c:pt idx="2">
                  <c:v>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97</c:v>
                </c:pt>
                <c:pt idx="1">
                  <c:v>92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6</c:v>
                </c:pt>
                <c:pt idx="1">
                  <c:v>6</c:v>
                </c:pt>
                <c:pt idx="2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251</c:v>
                </c:pt>
                <c:pt idx="1">
                  <c:v>219</c:v>
                </c:pt>
                <c:pt idx="2">
                  <c:v>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160</c:v>
                </c:pt>
                <c:pt idx="1">
                  <c:v>163</c:v>
                </c:pt>
                <c:pt idx="2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30</c:v>
                </c:pt>
                <c:pt idx="1">
                  <c:v>32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3</c:v>
                </c:pt>
                <c:pt idx="1">
                  <c:v>4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Stämmer till fullo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288</c:v>
                </c:pt>
                <c:pt idx="1">
                  <c:v>246</c:v>
                </c:pt>
                <c:pt idx="2">
                  <c:v>256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2-4CF1-A5BD-B05896E6DE45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Stämmer oftast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Blad1!$C$2:$C$6</c:f>
              <c:numCache>
                <c:formatCode>General</c:formatCode>
                <c:ptCount val="5"/>
                <c:pt idx="0">
                  <c:v>131</c:v>
                </c:pt>
                <c:pt idx="1">
                  <c:v>139</c:v>
                </c:pt>
                <c:pt idx="2">
                  <c:v>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92-4CF1-A5BD-B05896E6DE45}"/>
            </c:ext>
          </c:extLst>
        </c:ser>
        <c:ser>
          <c:idx val="2"/>
          <c:order val="2"/>
          <c:tx>
            <c:strRef>
              <c:f>Blad1!$D$1</c:f>
              <c:strCache>
                <c:ptCount val="1"/>
                <c:pt idx="0">
                  <c:v>Stämmer sällan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Blad1!$D$2:$D$6</c:f>
              <c:numCache>
                <c:formatCode>General</c:formatCode>
                <c:ptCount val="5"/>
                <c:pt idx="0">
                  <c:v>23</c:v>
                </c:pt>
                <c:pt idx="1">
                  <c:v>23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92-4CF1-A5BD-B05896E6DE45}"/>
            </c:ext>
          </c:extLst>
        </c:ser>
        <c:ser>
          <c:idx val="3"/>
          <c:order val="3"/>
          <c:tx>
            <c:strRef>
              <c:f>Blad1!$E$1</c:f>
              <c:strCache>
                <c:ptCount val="1"/>
                <c:pt idx="0">
                  <c:v>Stämmer inte alls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Blad1!$A$2:$A$6</c:f>
              <c:strCache>
                <c:ptCount val="3"/>
                <c:pt idx="0">
                  <c:v>2022 (438 svar)</c:v>
                </c:pt>
                <c:pt idx="1">
                  <c:v>2023 (411 svar)</c:v>
                </c:pt>
                <c:pt idx="2">
                  <c:v>2024 (405 svar)</c:v>
                </c:pt>
              </c:strCache>
            </c:strRef>
          </c:cat>
          <c:val>
            <c:numRef>
              <c:f>Blad1!$E$2:$E$6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92-4CF1-A5BD-B05896E6DE4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599026952"/>
        <c:axId val="599028752"/>
      </c:barChart>
      <c:catAx>
        <c:axId val="599026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8752"/>
        <c:crosses val="autoZero"/>
        <c:auto val="1"/>
        <c:lblAlgn val="ctr"/>
        <c:lblOffset val="100"/>
        <c:noMultiLvlLbl val="0"/>
      </c:catAx>
      <c:valAx>
        <c:axId val="5990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99026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0.77968</cdr:x>
      <cdr:y>0.89719</cdr:y>
    </cdr:from>
    <cdr:to>
      <cdr:x>1</cdr:x>
      <cdr:y>1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C5188B03-DB6E-7230-D75B-5BA2259FB9F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8198796" y="3903966"/>
          <a:ext cx="2316804" cy="447372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0.7732</cdr:x>
      <cdr:y>0.88798</cdr:y>
    </cdr:from>
    <cdr:to>
      <cdr:x>1</cdr:x>
      <cdr:y>1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F591B528-18E0-10DF-D74F-91F213CD16B7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8130702" y="3863901"/>
          <a:ext cx="2384898" cy="487437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0.77135</cdr:x>
      <cdr:y>0.88633</cdr:y>
    </cdr:from>
    <cdr:to>
      <cdr:x>1</cdr:x>
      <cdr:y>1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BC801D39-7421-8EA1-E4C8-18CDAD93E198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8111247" y="3856721"/>
          <a:ext cx="2404353" cy="494617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FD9B6-6E6C-46DB-BE42-FC8A015DF725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E4309-81AA-439C-8029-D59342F600C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345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504117-314C-A4B0-7EC4-60557134A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33ED99D-1E28-C37B-AC64-502321F1C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6C44C1-BE7F-8E6A-CBC6-AA62F564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731B2F-BC33-C0FC-6966-3CD2DE47B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ECD3F6-AC40-5B46-A564-EC7BBF9E9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989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49F9C4-4A3E-2B40-EB58-1928EB41D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70B23CB-345D-F802-DA9D-7615BE25D2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17FB7C-B83F-C357-D4C8-39DE953B7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D92CBC-B1D9-E4B4-92C3-1A987B8C0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669A0C-94FE-AE57-D758-26917703B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0026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C5CFF5C-A88E-AE5F-3EC7-FF03B6471A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65A7E45-6FE4-CD03-0ED6-3D36D3A34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1E53E47-9340-7090-51D3-D4354142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74743E6-D655-08AE-B998-3CFC58D64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A82C147-830E-F233-4807-BE49AD9C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519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ECBBEB-10FC-5A4A-A1EB-BAD044DA8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7785FF-482B-783F-C74F-6BC13ACD1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208CC10-1963-FD74-C6FE-2ED7F8517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C7239D-4608-A66D-A590-FD9EC937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5217BE3-67B6-281E-3919-8C3D8A5AE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503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1EECE-A39B-E446-E06A-7F554EEAA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9215A51-1116-E108-C09C-ABD007874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8F54C8-3EC1-F01D-525F-C682D6E55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40FA75-B5A1-F953-2035-7698F4C6C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FC1D6B-E963-B138-984B-C951F8A9C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730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EBD691-6666-B9AA-B733-ED45AF247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D8DA186-3DBA-7B6D-166D-1DB98EA90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D025B0E-0778-8C50-F6CC-0BC345E35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91E7BC2-9513-11F7-C663-D7F7115C2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50DBFFE-D0DF-80CB-94E2-F6C711C1C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1F1FD2D-31DB-5749-EDAD-CB0F651B8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234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F13436B-6488-F5E3-F167-EECF7B65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849C45C-7CB8-1F76-7BF9-6FA1BD880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567AEC-66C3-8682-B5CF-7DAE3B8CB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FA335C6-5E71-EB70-C67A-289CABF7A1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6861035-6561-AEEA-E072-2971BC96AF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8BC527C-3FFA-074F-9AA9-3AF975ECF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ACAE82A-6BF7-CA5C-33F0-8329961CF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DCE6CA71-BE98-A185-CA6A-8537B9C94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6878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E6C3A7-88D0-5570-24DC-2291B350E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81A98CD-4FF5-2F44-05EA-688F32E7A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980007B-EA1E-FD34-7A3C-D6FD2754C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59F54AD-8745-B225-4894-2D0E34F1F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895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7FE679C-6B19-E006-A4F3-388FA3089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8160813-E69D-4FD1-4960-977CA81EA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6F067F8-B07A-B377-7ABE-6B391A04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181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042A4A-F5EE-24C9-3ED0-1C8C8DADC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A4E71F-7269-8AE0-9E96-D65B4E60D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242876A-B79C-E051-6024-A10B7A432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19261F0-27D1-F5E5-9965-C44B3600A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896FA2E-31AB-8F40-0ED7-B6322F11C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4678221-9345-5D6B-6087-3BE6694D8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60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AAF44E-7BED-B407-CF77-1EDDF4D54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EE8F27A-3D43-B4C9-B853-33A6C9170C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6682CE-3531-A306-774E-EB444C07B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59B7133-02E3-7846-3FC3-728D3EA37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38FDF86-F4C1-AC3C-27CF-326B36C49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0FA1222-52D4-0291-6F83-1603B9FA9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778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" name="breeze.wav"/>
          </p:stSnd>
        </p:sndAc>
      </p:transition>
    </mc:Choice>
    <mc:Fallback xmlns="">
      <p:transition spd="med">
        <p:fade/>
        <p:sndAc>
          <p:stSnd>
            <p:snd r:embed="rId3" name="breez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924AF7F-C690-CFB3-C70B-D98A97812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5737001-E698-83DC-EF46-18B185F94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4D6C36-739F-B27F-A21C-1AB09331DF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BE4D5-5B9E-418F-815E-EFD6437F0401}" type="datetimeFigureOut">
              <a:rPr lang="sv-SE" smtClean="0"/>
              <a:t>2025-02-25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964445-BA6E-FB35-4FDF-FBA2EEE4D8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47997C-2D0A-35B2-D5E5-B256908E11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FB3E9-40C2-41C7-B31C-E74BF696DA2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459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13" name="breeze.wav"/>
          </p:stSnd>
        </p:sndAc>
      </p:transition>
    </mc:Choice>
    <mc:Fallback xmlns="">
      <p:transition spd="med">
        <p:fade/>
        <p:sndAc>
          <p:stSnd>
            <p:snd r:embed="rId14" name="breeze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chart" Target="../charts/chart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chart" Target="../charts/chart9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chart" Target="../charts/chart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chart" Target="../charts/chart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FF45F3-DEB9-4172-8BD3-59F2B32AAC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b="1" dirty="0"/>
              <a:t>Hyresgästundersökningen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3217D92-3AD3-0162-EFB3-A101D8B3B3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Enkäten jämför resultaten för åren 2022, 2023 och 2024.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9686693-60FD-734B-8377-C173C10B36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878BA32E-F420-67C0-AAD5-055F4E509E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3005" y="6107644"/>
            <a:ext cx="3517697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62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5" name="breeze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3600" dirty="0"/>
              <a:t>Bemötande – Jag anser att mina frågor tas på allvar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18540"/>
              </p:ext>
            </p:extLst>
          </p:nvPr>
        </p:nvGraphicFramePr>
        <p:xfrm>
          <a:off x="838200" y="1322773"/>
          <a:ext cx="10515600" cy="4919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4833F952-093F-6F9E-C415-D54D8D993A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424847C2-64F0-58B6-9D7C-D13936BDCE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32787" y="5676052"/>
            <a:ext cx="2421013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00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8" name="breeze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2800" dirty="0"/>
              <a:t>Tillgänglighet &amp; Service – Jag får alltid svar (inom två dagar) när jag ringer eller mejlar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898851"/>
              </p:ext>
            </p:extLst>
          </p:nvPr>
        </p:nvGraphicFramePr>
        <p:xfrm>
          <a:off x="838200" y="1455938"/>
          <a:ext cx="10515600" cy="4786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A40E00CB-5688-7127-5A81-E809149A4B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CDF97FDF-7D06-83F2-313C-BC6E9A7D44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52243" y="5669204"/>
            <a:ext cx="2401557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29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8" name="breeze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500">
              <a:srgbClr val="B9CBE9"/>
            </a:gs>
            <a:gs pos="91000">
              <a:schemeClr val="accent1">
                <a:lumMod val="45000"/>
                <a:lumOff val="55000"/>
              </a:schemeClr>
            </a:gs>
            <a:gs pos="79500">
              <a:srgbClr val="ABC0E4"/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2800" dirty="0"/>
              <a:t>Tillgänglighet &amp; Service – Jag får alltid bra service och information  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117883"/>
              </p:ext>
            </p:extLst>
          </p:nvPr>
        </p:nvGraphicFramePr>
        <p:xfrm>
          <a:off x="838200" y="1242874"/>
          <a:ext cx="10515600" cy="4999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B0801FD-AC08-5174-BD7F-0F7C9877E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22D903-17C4-101F-B265-4B1A4D7BF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59293" y="5749046"/>
            <a:ext cx="2394507" cy="49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0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8" name="breeze.wav"/>
          </p:stSnd>
        </p:sndAc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500">
              <a:srgbClr val="B9CBE9"/>
            </a:gs>
            <a:gs pos="91000">
              <a:schemeClr val="accent1">
                <a:lumMod val="45000"/>
                <a:lumOff val="55000"/>
              </a:schemeClr>
            </a:gs>
            <a:gs pos="79500">
              <a:srgbClr val="ABC0E4"/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2800" dirty="0"/>
              <a:t>Tillgänglighet &amp; Service – Jag tycker att bolagets personal är duktiga på sitt jobb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269551"/>
              </p:ext>
            </p:extLst>
          </p:nvPr>
        </p:nvGraphicFramePr>
        <p:xfrm>
          <a:off x="838200" y="1438183"/>
          <a:ext cx="10515600" cy="4804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B0801FD-AC08-5174-BD7F-0F7C9877E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22D903-17C4-101F-B265-4B1A4D7BF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59293" y="5700408"/>
            <a:ext cx="2394507" cy="54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8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500">
              <a:srgbClr val="B9CBE9"/>
            </a:gs>
            <a:gs pos="91000">
              <a:schemeClr val="accent1">
                <a:lumMod val="45000"/>
                <a:lumOff val="55000"/>
              </a:schemeClr>
            </a:gs>
            <a:gs pos="79500">
              <a:srgbClr val="ABC0E4"/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2800" dirty="0"/>
              <a:t>Tillgänglighet &amp; Service – Anmälda fel åtgärdas inom rimlig tid (inom fem arbetsdagar)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1541712"/>
              </p:ext>
            </p:extLst>
          </p:nvPr>
        </p:nvGraphicFramePr>
        <p:xfrm>
          <a:off x="838200" y="1464816"/>
          <a:ext cx="10515600" cy="4777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B0801FD-AC08-5174-BD7F-0F7C9877E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22D903-17C4-101F-B265-4B1A4D7BF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59293" y="5710136"/>
            <a:ext cx="2394507" cy="54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19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500">
              <a:srgbClr val="B9CBE9"/>
            </a:gs>
            <a:gs pos="91000">
              <a:schemeClr val="accent1">
                <a:lumMod val="45000"/>
                <a:lumOff val="55000"/>
              </a:schemeClr>
            </a:gs>
            <a:gs pos="79500">
              <a:srgbClr val="ABC0E4"/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2800" dirty="0"/>
              <a:t>Allmänna utrymmen – Städningen i gemensamma utrymmen sköts bra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57365"/>
              </p:ext>
            </p:extLst>
          </p:nvPr>
        </p:nvGraphicFramePr>
        <p:xfrm>
          <a:off x="838200" y="1305017"/>
          <a:ext cx="10515600" cy="4937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B0801FD-AC08-5174-BD7F-0F7C9877E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22D903-17C4-101F-B265-4B1A4D7BF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9021" y="5669204"/>
            <a:ext cx="2384779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500">
              <a:srgbClr val="B9CBE9"/>
            </a:gs>
            <a:gs pos="91000">
              <a:schemeClr val="accent1">
                <a:lumMod val="45000"/>
                <a:lumOff val="55000"/>
              </a:schemeClr>
            </a:gs>
            <a:gs pos="79500">
              <a:srgbClr val="ABC0E4"/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3200" dirty="0"/>
              <a:t>Utemiljö – Jag är nöjd med utemiljön i mitt bostadsområde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040120"/>
              </p:ext>
            </p:extLst>
          </p:nvPr>
        </p:nvGraphicFramePr>
        <p:xfrm>
          <a:off x="838200" y="1305017"/>
          <a:ext cx="10515600" cy="4937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B0801FD-AC08-5174-BD7F-0F7C9877E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22D903-17C4-101F-B265-4B1A4D7BF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30110" y="5710136"/>
            <a:ext cx="2423690" cy="53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27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500">
              <a:srgbClr val="B9CBE9"/>
            </a:gs>
            <a:gs pos="91000">
              <a:schemeClr val="accent1">
                <a:lumMod val="45000"/>
                <a:lumOff val="55000"/>
              </a:schemeClr>
            </a:gs>
            <a:gs pos="79500">
              <a:srgbClr val="ABC0E4"/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3200" dirty="0"/>
              <a:t>Utemiljö – Sophanteringen/Källsorteringen fungerar bra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680373"/>
              </p:ext>
            </p:extLst>
          </p:nvPr>
        </p:nvGraphicFramePr>
        <p:xfrm>
          <a:off x="838200" y="1278384"/>
          <a:ext cx="10515600" cy="4963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B0801FD-AC08-5174-BD7F-0F7C9877E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22D903-17C4-101F-B265-4B1A4D7BF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30110" y="5680953"/>
            <a:ext cx="2423690" cy="56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41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500">
              <a:srgbClr val="B9CBE9"/>
            </a:gs>
            <a:gs pos="91000">
              <a:schemeClr val="accent1">
                <a:lumMod val="45000"/>
                <a:lumOff val="55000"/>
              </a:schemeClr>
            </a:gs>
            <a:gs pos="79500">
              <a:srgbClr val="ABC0E4"/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3200" dirty="0"/>
              <a:t>Övrigt – Hyran motsvarar mina förväntningar på lägenheten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2038718"/>
              </p:ext>
            </p:extLst>
          </p:nvPr>
        </p:nvGraphicFramePr>
        <p:xfrm>
          <a:off x="838200" y="1331650"/>
          <a:ext cx="10515600" cy="4910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B0801FD-AC08-5174-BD7F-0F7C9877E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22D903-17C4-101F-B265-4B1A4D7BF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59293" y="5739319"/>
            <a:ext cx="2394507" cy="50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84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95500">
              <a:srgbClr val="B9CBE9"/>
            </a:gs>
            <a:gs pos="91000">
              <a:schemeClr val="accent1">
                <a:lumMod val="45000"/>
                <a:lumOff val="55000"/>
              </a:schemeClr>
            </a:gs>
            <a:gs pos="79500">
              <a:srgbClr val="ABC0E4"/>
            </a:gs>
            <a:gs pos="6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3200" dirty="0"/>
              <a:t>Övrigt – Jag ger min hyresvärd ett bra helhetsbetyg och skulle rekommendera Tanums Bostäder till andra 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718848"/>
              </p:ext>
            </p:extLst>
          </p:nvPr>
        </p:nvGraphicFramePr>
        <p:xfrm>
          <a:off x="838200" y="1529562"/>
          <a:ext cx="10515600" cy="4712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DB0801FD-AC08-5174-BD7F-0F7C9877E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3822D903-17C4-101F-B265-4B1A4D7BF4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27387" y="5661498"/>
            <a:ext cx="2326413" cy="58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1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F1AB54-C682-AB6E-3E0F-3CABA7F47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Svarsfrekvens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D635FE-1F0A-8087-8A47-B110A17F9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>
                <a:solidFill>
                  <a:srgbClr val="FF0000"/>
                </a:solidFill>
              </a:rPr>
              <a:t>2022</a:t>
            </a:r>
            <a:r>
              <a:rPr lang="sv-SE" dirty="0"/>
              <a:t> </a:t>
            </a: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svarade </a:t>
            </a:r>
            <a:r>
              <a:rPr lang="sv-SE" dirty="0">
                <a:solidFill>
                  <a:srgbClr val="FF0000"/>
                </a:solidFill>
                <a:latin typeface="Calibri" panose="020F0502020204030204"/>
              </a:rPr>
              <a:t>438 </a:t>
            </a:r>
            <a:r>
              <a:rPr lang="sv-SE" dirty="0">
                <a:latin typeface="Calibri" panose="020F0502020204030204"/>
              </a:rPr>
              <a:t>hyresgäster på enkäten =</a:t>
            </a: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60%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</a:rPr>
              <a:t>2023</a:t>
            </a:r>
            <a:r>
              <a:rPr lang="sv-SE" dirty="0"/>
              <a:t> svarade </a:t>
            </a:r>
            <a:r>
              <a:rPr lang="sv-SE" dirty="0">
                <a:solidFill>
                  <a:srgbClr val="FF0000"/>
                </a:solidFill>
              </a:rPr>
              <a:t>411 </a:t>
            </a:r>
            <a:r>
              <a:rPr lang="sv-SE" dirty="0"/>
              <a:t>hyresgäster på enkäten = 55%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</a:rPr>
              <a:t>2024</a:t>
            </a:r>
            <a:r>
              <a:rPr lang="sv-SE" dirty="0"/>
              <a:t> svarade </a:t>
            </a:r>
            <a:r>
              <a:rPr lang="sv-SE" dirty="0">
                <a:solidFill>
                  <a:srgbClr val="FF0000"/>
                </a:solidFill>
              </a:rPr>
              <a:t>405 </a:t>
            </a:r>
            <a:r>
              <a:rPr lang="sv-SE" dirty="0"/>
              <a:t>hyresgäster på enkäten = 54%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336745F-52CA-A4F6-AA56-62A6B51194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1823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EDBD3703-0750-4AFF-E9B7-4CEB730E46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5014" y="6025363"/>
            <a:ext cx="3517697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79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5" name="breeze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4000" dirty="0"/>
              <a:t>Trivsel – Jag trivs i min lägenhet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104096"/>
              </p:ext>
            </p:extLst>
          </p:nvPr>
        </p:nvGraphicFramePr>
        <p:xfrm>
          <a:off x="838200" y="1340528"/>
          <a:ext cx="10515600" cy="4836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5" name="Bildobjekt 14">
            <a:extLst>
              <a:ext uri="{FF2B5EF4-FFF2-40B4-BE49-F238E27FC236}">
                <a16:creationId xmlns:a16="http://schemas.microsoft.com/office/drawing/2014/main" id="{AA49F84D-72F1-9619-EEB2-8245C57967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3092" y="0"/>
            <a:ext cx="1091279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4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5" name="breeze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4000" dirty="0"/>
              <a:t>Trivsel - Jag trivs i mitt bostadsområde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728484"/>
              </p:ext>
            </p:extLst>
          </p:nvPr>
        </p:nvGraphicFramePr>
        <p:xfrm>
          <a:off x="838200" y="1331650"/>
          <a:ext cx="10515600" cy="508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Bildobjekt 2">
            <a:extLst>
              <a:ext uri="{FF2B5EF4-FFF2-40B4-BE49-F238E27FC236}">
                <a16:creationId xmlns:a16="http://schemas.microsoft.com/office/drawing/2014/main" id="{86A94567-4F66-14D3-E99C-717267986D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2970" y="5905350"/>
            <a:ext cx="2290830" cy="51490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AF607FB9-3303-18B3-3587-9B26A14EB5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6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4000" dirty="0"/>
              <a:t>Trygghet - Jag känner mig trygg i mitt boende 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205137"/>
              </p:ext>
            </p:extLst>
          </p:nvPr>
        </p:nvGraphicFramePr>
        <p:xfrm>
          <a:off x="838200" y="1340528"/>
          <a:ext cx="10515600" cy="4865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Bildobjekt 2">
            <a:extLst>
              <a:ext uri="{FF2B5EF4-FFF2-40B4-BE49-F238E27FC236}">
                <a16:creationId xmlns:a16="http://schemas.microsoft.com/office/drawing/2014/main" id="{23B3ED00-2B1F-A5B9-04CF-786F6B21E9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94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5" name="breeze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4000" dirty="0"/>
              <a:t>Trygghet – Mitt område har god belysning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9097272"/>
              </p:ext>
            </p:extLst>
          </p:nvPr>
        </p:nvGraphicFramePr>
        <p:xfrm>
          <a:off x="838200" y="1331650"/>
          <a:ext cx="10515600" cy="4910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Bildobjekt 2">
            <a:extLst>
              <a:ext uri="{FF2B5EF4-FFF2-40B4-BE49-F238E27FC236}">
                <a16:creationId xmlns:a16="http://schemas.microsoft.com/office/drawing/2014/main" id="{FF91D093-F2B9-9F54-6549-04138B2C9E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1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5" name="breeze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3600" dirty="0"/>
              <a:t>Trygghet – Jag känner mig trygg med mina grannar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1289223"/>
              </p:ext>
            </p:extLst>
          </p:nvPr>
        </p:nvGraphicFramePr>
        <p:xfrm>
          <a:off x="838200" y="1349406"/>
          <a:ext cx="10515600" cy="4892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Bildobjekt 2">
            <a:extLst>
              <a:ext uri="{FF2B5EF4-FFF2-40B4-BE49-F238E27FC236}">
                <a16:creationId xmlns:a16="http://schemas.microsoft.com/office/drawing/2014/main" id="{9A1D5802-AFFD-13BA-8A76-D50DFE7DE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C89A806-F184-0FBB-6625-0D5E305D1A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6554" y="5669204"/>
            <a:ext cx="2457246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30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2800" dirty="0"/>
              <a:t>Bemötande – Jag får ett bra bemötande från bolagets personal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768950"/>
              </p:ext>
            </p:extLst>
          </p:nvPr>
        </p:nvGraphicFramePr>
        <p:xfrm>
          <a:off x="838200" y="1278384"/>
          <a:ext cx="10515600" cy="4963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Bildobjekt 2">
            <a:extLst>
              <a:ext uri="{FF2B5EF4-FFF2-40B4-BE49-F238E27FC236}">
                <a16:creationId xmlns:a16="http://schemas.microsoft.com/office/drawing/2014/main" id="{CD98F19A-8CEE-8C8F-03B1-EDC92F9676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3C3DC5E8-0785-3FB6-20DF-E7FB0A18D1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59293" y="5669204"/>
            <a:ext cx="2394507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4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6" name="breeze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C9899-F9AD-7D70-AD94-604DB2AE2307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>
            <a:normAutofit/>
          </a:bodyPr>
          <a:lstStyle/>
          <a:p>
            <a:r>
              <a:rPr lang="sv-SE" sz="2800" dirty="0"/>
              <a:t>Bemötande – Jag får ett bra bemötande från bolagets hantverkare  </a:t>
            </a:r>
          </a:p>
        </p:txBody>
      </p:sp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9FE14671-9642-6DAB-7B3C-63CF7B3EAB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8982869"/>
              </p:ext>
            </p:extLst>
          </p:nvPr>
        </p:nvGraphicFramePr>
        <p:xfrm>
          <a:off x="838200" y="1242874"/>
          <a:ext cx="10515600" cy="4999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Bildobjekt 3">
            <a:extLst>
              <a:ext uri="{FF2B5EF4-FFF2-40B4-BE49-F238E27FC236}">
                <a16:creationId xmlns:a16="http://schemas.microsoft.com/office/drawing/2014/main" id="{6B4C10F5-D12A-F2EB-1410-9D64E8757A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00721" y="0"/>
            <a:ext cx="1091279" cy="116443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9D5DAD1-DD15-9C6D-3E61-53A9B0B097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42469" y="5669204"/>
            <a:ext cx="2311331" cy="573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36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breeze.wav"/>
          </p:stSnd>
        </p:sndAc>
      </p:transition>
    </mc:Choice>
    <mc:Fallback xmlns="">
      <p:transition spd="med">
        <p:fade/>
        <p:sndAc>
          <p:stSnd>
            <p:snd r:embed="rId8" name="breez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2169</TotalTime>
  <Words>217</Words>
  <Application>Microsoft Office PowerPoint</Application>
  <PresentationFormat>Bredbild</PresentationFormat>
  <Paragraphs>25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Office-tema</vt:lpstr>
      <vt:lpstr>Hyresgästundersökningen </vt:lpstr>
      <vt:lpstr>Svarsfrekvens</vt:lpstr>
      <vt:lpstr>Trivsel – Jag trivs i min lägenhet</vt:lpstr>
      <vt:lpstr>Trivsel - Jag trivs i mitt bostadsområde </vt:lpstr>
      <vt:lpstr>Trygghet - Jag känner mig trygg i mitt boende  </vt:lpstr>
      <vt:lpstr>Trygghet – Mitt område har god belysning </vt:lpstr>
      <vt:lpstr>Trygghet – Jag känner mig trygg med mina grannar </vt:lpstr>
      <vt:lpstr>Bemötande – Jag får ett bra bemötande från bolagets personal </vt:lpstr>
      <vt:lpstr>Bemötande – Jag får ett bra bemötande från bolagets hantverkare  </vt:lpstr>
      <vt:lpstr>Bemötande – Jag anser att mina frågor tas på allvar </vt:lpstr>
      <vt:lpstr>Tillgänglighet &amp; Service – Jag får alltid svar (inom två dagar) när jag ringer eller mejlar </vt:lpstr>
      <vt:lpstr>Tillgänglighet &amp; Service – Jag får alltid bra service och information   </vt:lpstr>
      <vt:lpstr>Tillgänglighet &amp; Service – Jag tycker att bolagets personal är duktiga på sitt jobb</vt:lpstr>
      <vt:lpstr>Tillgänglighet &amp; Service – Anmälda fel åtgärdas inom rimlig tid (inom fem arbetsdagar) </vt:lpstr>
      <vt:lpstr>Allmänna utrymmen – Städningen i gemensamma utrymmen sköts bra </vt:lpstr>
      <vt:lpstr>Utemiljö – Jag är nöjd med utemiljön i mitt bostadsområde </vt:lpstr>
      <vt:lpstr>Utemiljö – Sophanteringen/Källsorteringen fungerar bra </vt:lpstr>
      <vt:lpstr>Övrigt – Hyran motsvarar mina förväntningar på lägenheten </vt:lpstr>
      <vt:lpstr>Övrigt – Jag ger min hyresvärd ett bra helhetsbetyg och skulle rekommendera Tanums Bostäder till andra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Hyresgästenkät (Höjden)</dc:title>
  <dc:creator>Anund, Johan</dc:creator>
  <cp:lastModifiedBy>Anund, Johan</cp:lastModifiedBy>
  <cp:revision>55</cp:revision>
  <dcterms:created xsi:type="dcterms:W3CDTF">2024-12-04T08:08:20Z</dcterms:created>
  <dcterms:modified xsi:type="dcterms:W3CDTF">2025-02-25T13:18:08Z</dcterms:modified>
</cp:coreProperties>
</file>